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12"/>
  </p:notesMasterIdLst>
  <p:handoutMasterIdLst>
    <p:handoutMasterId r:id="rId13"/>
  </p:handoutMasterIdLst>
  <p:sldIdLst>
    <p:sldId id="257" r:id="rId5"/>
    <p:sldId id="317" r:id="rId6"/>
    <p:sldId id="389" r:id="rId7"/>
    <p:sldId id="393" r:id="rId8"/>
    <p:sldId id="394" r:id="rId9"/>
    <p:sldId id="395" r:id="rId10"/>
    <p:sldId id="32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000"/>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725" autoAdjust="0"/>
  </p:normalViewPr>
  <p:slideViewPr>
    <p:cSldViewPr snapToGrid="0">
      <p:cViewPr varScale="1">
        <p:scale>
          <a:sx n="114" d="100"/>
          <a:sy n="114" d="100"/>
        </p:scale>
        <p:origin x="414" y="102"/>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5/2/2022</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5/2/2022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7</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s://ocean.si.edu/ocean-life/invertebrates/you-light-my-world#:~:text=Luminescent%20ostracods%20can%20use%20light,spotted%20by%20their%20own%20predators" TargetMode="External"/><Relationship Id="rId5" Type="http://schemas.openxmlformats.org/officeDocument/2006/relationships/hyperlink" Target="https://www.bgs.ac.uk/discovering-geology/fossils-and-geological-time/ostracods/" TargetMode="External"/><Relationship Id="rId4" Type="http://schemas.openxmlformats.org/officeDocument/2006/relationships/hyperlink" Target="https://hakaimagazine.com/features/secret-history-bioluminesce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1051551"/>
            <a:ext cx="3565524" cy="2384898"/>
          </a:xfrm>
        </p:spPr>
        <p:txBody>
          <a:bodyPr anchor="b" anchorCtr="0">
            <a:normAutofit fontScale="90000"/>
          </a:bodyPr>
          <a:lstStyle/>
          <a:p>
            <a:r>
              <a:rPr lang="en-US" dirty="0"/>
              <a:t>Speculative Biodesign 1:</a:t>
            </a:r>
            <a:br>
              <a:rPr lang="en-US" dirty="0"/>
            </a:br>
            <a:r>
              <a:rPr lang="en-US" sz="4000" dirty="0"/>
              <a:t>Bioluminescence</a:t>
            </a:r>
            <a:endParaRPr lang="en-US" dirty="0"/>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duotone>
              <a:prstClr val="black"/>
              <a:schemeClr val="accent2">
                <a:tint val="45000"/>
                <a:satMod val="400000"/>
              </a:schemeClr>
            </a:duotone>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3" y="3568700"/>
            <a:ext cx="3565524" cy="1731963"/>
          </a:xfrm>
        </p:spPr>
        <p:txBody>
          <a:bodyPr>
            <a:normAutofit/>
          </a:bodyPr>
          <a:lstStyle/>
          <a:p>
            <a:r>
              <a:rPr lang="en-US" dirty="0"/>
              <a:t>Samuel Walinsky</a:t>
            </a:r>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t" anchorCtr="0">
            <a:normAutofit/>
          </a:bodyPr>
          <a:lstStyle/>
          <a:p>
            <a:pPr>
              <a:lnSpc>
                <a:spcPct val="100000"/>
              </a:lnSpc>
            </a:pPr>
            <a:r>
              <a:rPr lang="en-US" dirty="0"/>
              <a:t>Ostracods as Radioactivity Monitors</a:t>
            </a:r>
            <a:endParaRPr lang="en-US" sz="6400" kern="1200" dirty="0">
              <a:solidFill>
                <a:schemeClr val="tx1"/>
              </a:solidFill>
              <a:latin typeface="+mj-lt"/>
              <a:ea typeface="+mj-ea"/>
              <a:cs typeface="+mj-cs"/>
            </a:endParaRP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kern="1200" dirty="0">
                <a:latin typeface="+mn-lt"/>
                <a:ea typeface="+mn-ea"/>
                <a:cs typeface="+mn-cs"/>
              </a:rPr>
              <a:t>Bioluminescent indication of radiation</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2</a:t>
            </a:fld>
            <a:endParaRPr lang="en-US"/>
          </a:p>
        </p:txBody>
      </p:sp>
    </p:spTree>
    <p:extLst>
      <p:ext uri="{BB962C8B-B14F-4D97-AF65-F5344CB8AC3E}">
        <p14:creationId xmlns:p14="http://schemas.microsoft.com/office/powerpoint/2010/main" val="560021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6"/>
            <a:ext cx="3565524" cy="1287914"/>
          </a:xfrm>
        </p:spPr>
        <p:txBody>
          <a:bodyPr anchor="t"/>
          <a:lstStyle/>
          <a:p>
            <a:r>
              <a:rPr lang="en-US" dirty="0"/>
              <a:t>Design Statement</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352339" y="1837190"/>
            <a:ext cx="4422464" cy="3415519"/>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	I propose the usage of groups of ostracods in “families” through a biomimetic synergy-type relationship around specific nuclear fallout sites. </a:t>
            </a:r>
            <a:r>
              <a:rPr lang="en-US" sz="1800">
                <a:effectLst/>
                <a:latin typeface="Calibri" panose="020F0502020204030204" pitchFamily="34" charset="0"/>
                <a:ea typeface="Calibri" panose="020F0502020204030204" pitchFamily="34" charset="0"/>
                <a:cs typeface="Times New Roman" panose="02020603050405020304" pitchFamily="18" charset="0"/>
              </a:rPr>
              <a:t>Semi-permeable membrane </a:t>
            </a:r>
            <a:r>
              <a:rPr lang="en-US" sz="1800" dirty="0">
                <a:effectLst/>
                <a:latin typeface="Calibri" panose="020F0502020204030204" pitchFamily="34" charset="0"/>
                <a:ea typeface="Calibri" panose="020F0502020204030204" pitchFamily="34" charset="0"/>
                <a:cs typeface="Times New Roman" panose="02020603050405020304" pitchFamily="18" charset="0"/>
              </a:rPr>
              <a:t>housing tubes would be manufactured to contain the groups of ostracods in order to be reactive to the environment and localized around a radioactive fallout site. Bioluminescence of the ostracods during mating dance would be used to determine safe levels of radioactivity present in the ocean, and when the bioluminescence is no longer visible the ostracods have died due to high levels of radiation. </a:t>
            </a:r>
          </a:p>
          <a:p>
            <a:endParaRPr lang="en-US" dirty="0"/>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4" cstate="screen">
            <a:duotone>
              <a:prstClr val="black"/>
              <a:srgbClr val="FFFF00">
                <a:tint val="45000"/>
                <a:satMod val="400000"/>
              </a:srgbClr>
            </a:duotone>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5" cstate="screen">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9091612" y="3324733"/>
            <a:ext cx="2936876" cy="2936876"/>
          </a:xfrm>
        </p:spPr>
      </p:pic>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3</a:t>
            </a:fld>
            <a:endParaRPr lang="en-US"/>
          </a:p>
        </p:txBody>
      </p:sp>
    </p:spTree>
    <p:extLst>
      <p:ext uri="{BB962C8B-B14F-4D97-AF65-F5344CB8AC3E}">
        <p14:creationId xmlns:p14="http://schemas.microsoft.com/office/powerpoint/2010/main" val="2313234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93A1F-E218-73AD-19A5-6F13E3D122C9}"/>
              </a:ext>
            </a:extLst>
          </p:cNvPr>
          <p:cNvSpPr>
            <a:spLocks noGrp="1"/>
          </p:cNvSpPr>
          <p:nvPr>
            <p:ph type="title"/>
          </p:nvPr>
        </p:nvSpPr>
        <p:spPr>
          <a:xfrm>
            <a:off x="550863" y="753052"/>
            <a:ext cx="3566160" cy="892045"/>
          </a:xfrm>
        </p:spPr>
        <p:txBody>
          <a:bodyPr/>
          <a:lstStyle/>
          <a:p>
            <a:r>
              <a:rPr lang="en-US" dirty="0"/>
              <a:t>Ostracods!</a:t>
            </a:r>
          </a:p>
        </p:txBody>
      </p:sp>
      <p:sp>
        <p:nvSpPr>
          <p:cNvPr id="3" name="Content Placeholder 2">
            <a:extLst>
              <a:ext uri="{FF2B5EF4-FFF2-40B4-BE49-F238E27FC236}">
                <a16:creationId xmlns:a16="http://schemas.microsoft.com/office/drawing/2014/main" id="{F858D9E5-AD54-0172-254C-4D9F08D89AE5}"/>
              </a:ext>
            </a:extLst>
          </p:cNvPr>
          <p:cNvSpPr>
            <a:spLocks noGrp="1"/>
          </p:cNvSpPr>
          <p:nvPr>
            <p:ph sz="quarter" idx="15"/>
          </p:nvPr>
        </p:nvSpPr>
        <p:spPr>
          <a:xfrm>
            <a:off x="550863" y="1895313"/>
            <a:ext cx="3565524" cy="2351087"/>
          </a:xfrm>
        </p:spPr>
        <p:txBody>
          <a:bodyPr/>
          <a:lstStyle/>
          <a:p>
            <a:pPr marL="342900" indent="-342900">
              <a:buFont typeface="Arial" panose="020B0604020202020204" pitchFamily="34" charset="0"/>
              <a:buChar char="•"/>
            </a:pPr>
            <a:r>
              <a:rPr lang="en-US" dirty="0"/>
              <a:t>Miniature Warning lights</a:t>
            </a:r>
          </a:p>
          <a:p>
            <a:pPr marL="342900" indent="-342900">
              <a:buFont typeface="Arial" panose="020B0604020202020204" pitchFamily="34" charset="0"/>
              <a:buChar char="•"/>
            </a:pPr>
            <a:r>
              <a:rPr lang="en-US" dirty="0"/>
              <a:t>Males illuminate when doing their mating “dance” to attract females</a:t>
            </a:r>
          </a:p>
          <a:p>
            <a:pPr marL="342900" indent="-342900">
              <a:buFont typeface="Arial" panose="020B0604020202020204" pitchFamily="34" charset="0"/>
              <a:buChar char="•"/>
            </a:pPr>
            <a:r>
              <a:rPr lang="en-US" dirty="0"/>
              <a:t>Bioluminescence only occurs in live organisms</a:t>
            </a:r>
          </a:p>
        </p:txBody>
      </p:sp>
      <p:pic>
        <p:nvPicPr>
          <p:cNvPr id="8" name="Picture Placeholder 7">
            <a:extLst>
              <a:ext uri="{FF2B5EF4-FFF2-40B4-BE49-F238E27FC236}">
                <a16:creationId xmlns:a16="http://schemas.microsoft.com/office/drawing/2014/main" id="{86AB2BD8-461A-0327-CEDA-33C546D3B340}"/>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colorTemperature colorTemp="4700"/>
                    </a14:imgEffect>
                  </a14:imgLayer>
                </a14:imgProps>
              </a:ext>
            </a:extLst>
          </a:blip>
          <a:srcRect l="12833" r="12833"/>
          <a:stretch>
            <a:fillRect/>
          </a:stretch>
        </p:blipFill>
        <p:spPr>
          <a:xfrm>
            <a:off x="6374009" y="753052"/>
            <a:ext cx="4112044" cy="4112044"/>
          </a:xfrm>
          <a:prstGeom prst="rect">
            <a:avLst/>
          </a:prstGeom>
          <a:solidFill>
            <a:schemeClr val="accent5">
              <a:alpha val="81000"/>
            </a:schemeClr>
          </a:solidFill>
        </p:spPr>
      </p:pic>
      <p:sp>
        <p:nvSpPr>
          <p:cNvPr id="7" name="Slide Number Placeholder 6">
            <a:extLst>
              <a:ext uri="{FF2B5EF4-FFF2-40B4-BE49-F238E27FC236}">
                <a16:creationId xmlns:a16="http://schemas.microsoft.com/office/drawing/2014/main" id="{B86CC5DA-F73D-D41E-CB39-644F9AC2BBFD}"/>
              </a:ext>
            </a:extLst>
          </p:cNvPr>
          <p:cNvSpPr>
            <a:spLocks noGrp="1"/>
          </p:cNvSpPr>
          <p:nvPr>
            <p:ph type="sldNum" sz="quarter" idx="12"/>
          </p:nvPr>
        </p:nvSpPr>
        <p:spPr/>
        <p:txBody>
          <a:bodyPr/>
          <a:lstStyle/>
          <a:p>
            <a:fld id="{DBA1B0FB-D917-4C8C-928F-313BD683BF39}" type="slidenum">
              <a:rPr lang="en-US" smtClean="0"/>
              <a:t>4</a:t>
            </a:fld>
            <a:endParaRPr lang="en-US"/>
          </a:p>
        </p:txBody>
      </p:sp>
    </p:spTree>
    <p:extLst>
      <p:ext uri="{BB962C8B-B14F-4D97-AF65-F5344CB8AC3E}">
        <p14:creationId xmlns:p14="http://schemas.microsoft.com/office/powerpoint/2010/main" val="245916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4" name="Group 13">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5" name="Freeform: Shape 14">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Oval 15">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Oval 16">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Freeform: Shape 17">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39" name="Rectangle 19">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C93A1F-E218-73AD-19A5-6F13E3D122C9}"/>
              </a:ext>
            </a:extLst>
          </p:cNvPr>
          <p:cNvSpPr>
            <a:spLocks noGrp="1"/>
          </p:cNvSpPr>
          <p:nvPr>
            <p:ph type="title"/>
          </p:nvPr>
        </p:nvSpPr>
        <p:spPr>
          <a:xfrm>
            <a:off x="492687" y="429412"/>
            <a:ext cx="3565524" cy="1997855"/>
          </a:xfrm>
        </p:spPr>
        <p:txBody>
          <a:bodyPr vert="horz" wrap="square" lIns="0" tIns="0" rIns="0" bIns="0" rtlCol="0" anchor="t" anchorCtr="0">
            <a:normAutofit fontScale="90000"/>
          </a:bodyPr>
          <a:lstStyle/>
          <a:p>
            <a:pPr>
              <a:lnSpc>
                <a:spcPct val="100000"/>
              </a:lnSpc>
            </a:pPr>
            <a:r>
              <a:rPr lang="en-US" sz="6000" kern="1200" dirty="0">
                <a:solidFill>
                  <a:schemeClr val="tx1"/>
                </a:solidFill>
                <a:latin typeface="+mj-lt"/>
                <a:ea typeface="+mj-ea"/>
                <a:cs typeface="+mj-cs"/>
              </a:rPr>
              <a:t>Radioactive Indicators</a:t>
            </a:r>
            <a:br>
              <a:rPr lang="en-US" sz="4800" kern="1200" dirty="0">
                <a:solidFill>
                  <a:schemeClr val="tx1"/>
                </a:solidFill>
                <a:latin typeface="+mj-lt"/>
                <a:ea typeface="+mj-ea"/>
                <a:cs typeface="+mj-cs"/>
              </a:rPr>
            </a:br>
            <a:r>
              <a:rPr lang="en-US" sz="3600" kern="1200" dirty="0">
                <a:solidFill>
                  <a:schemeClr val="tx1">
                    <a:lumMod val="65000"/>
                  </a:schemeClr>
                </a:solidFill>
                <a:latin typeface="+mj-lt"/>
                <a:ea typeface="+mj-ea"/>
                <a:cs typeface="+mj-cs"/>
              </a:rPr>
              <a:t>Visualization</a:t>
            </a:r>
            <a:endParaRPr lang="en-US" sz="4800" kern="1200" dirty="0">
              <a:solidFill>
                <a:schemeClr val="tx1">
                  <a:lumMod val="65000"/>
                </a:schemeClr>
              </a:solidFill>
              <a:latin typeface="+mj-lt"/>
              <a:ea typeface="+mj-ea"/>
              <a:cs typeface="+mj-cs"/>
            </a:endParaRPr>
          </a:p>
        </p:txBody>
      </p:sp>
      <p:sp>
        <p:nvSpPr>
          <p:cNvPr id="3" name="Content Placeholder 2">
            <a:extLst>
              <a:ext uri="{FF2B5EF4-FFF2-40B4-BE49-F238E27FC236}">
                <a16:creationId xmlns:a16="http://schemas.microsoft.com/office/drawing/2014/main" id="{F858D9E5-AD54-0172-254C-4D9F08D89AE5}"/>
              </a:ext>
            </a:extLst>
          </p:cNvPr>
          <p:cNvSpPr>
            <a:spLocks noGrp="1"/>
          </p:cNvSpPr>
          <p:nvPr>
            <p:ph sz="quarter" idx="15"/>
          </p:nvPr>
        </p:nvSpPr>
        <p:spPr>
          <a:xfrm>
            <a:off x="492686" y="2720715"/>
            <a:ext cx="3565525" cy="3414425"/>
          </a:xfrm>
        </p:spPr>
        <p:txBody>
          <a:bodyPr vert="horz" wrap="square" lIns="0" tIns="0" rIns="0" bIns="0" rtlCol="0" anchor="t">
            <a:normAutofit/>
          </a:bodyPr>
          <a:lstStyle/>
          <a:p>
            <a:pPr marL="342900">
              <a:buFont typeface="Arial" panose="020B0604020202020204" pitchFamily="34" charset="0"/>
              <a:buChar char="•"/>
            </a:pPr>
            <a:r>
              <a:rPr lang="en-US" sz="1600" dirty="0"/>
              <a:t>Semi-permeable housing tubes that hold bundles of ostracod “families” made from silicon membrane</a:t>
            </a:r>
          </a:p>
          <a:p>
            <a:pPr marL="342900">
              <a:buFont typeface="Arial" panose="020B0604020202020204" pitchFamily="34" charset="0"/>
              <a:buChar char="•"/>
            </a:pPr>
            <a:r>
              <a:rPr lang="en-US" sz="1600" dirty="0"/>
              <a:t>Illuminate when mating</a:t>
            </a:r>
          </a:p>
          <a:p>
            <a:pPr marL="342900">
              <a:buFont typeface="Arial" panose="020B0604020202020204" pitchFamily="34" charset="0"/>
              <a:buChar char="•"/>
            </a:pPr>
            <a:r>
              <a:rPr lang="en-US" sz="1600" dirty="0"/>
              <a:t>Indicate radioactivity levels in their environments through their presence (or lack thereof)</a:t>
            </a:r>
          </a:p>
        </p:txBody>
      </p:sp>
      <p:pic>
        <p:nvPicPr>
          <p:cNvPr id="9" name="Picture Placeholder 8">
            <a:extLst>
              <a:ext uri="{FF2B5EF4-FFF2-40B4-BE49-F238E27FC236}">
                <a16:creationId xmlns:a16="http://schemas.microsoft.com/office/drawing/2014/main" id="{C9505F83-E143-B488-7D47-B32A38EDF907}"/>
              </a:ext>
            </a:extLst>
          </p:cNvPr>
          <p:cNvPicPr>
            <a:picLocks noGrp="1" noChangeAspect="1"/>
          </p:cNvPicPr>
          <p:nvPr>
            <p:ph type="pic" sz="quarter" idx="13"/>
          </p:nvPr>
        </p:nvPicPr>
        <p:blipFill rotWithShape="1">
          <a:blip r:embed="rId2"/>
          <a:srcRect l="17555" r="19772"/>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0" name="Rectangle 21">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B86CC5DA-F73D-D41E-CB39-644F9AC2BBFD}"/>
              </a:ext>
            </a:extLst>
          </p:cNvPr>
          <p:cNvSpPr>
            <a:spLocks noGrp="1"/>
          </p:cNvSpPr>
          <p:nvPr>
            <p:ph type="sldNum" sz="quarter" idx="12"/>
          </p:nvPr>
        </p:nvSpPr>
        <p:spPr>
          <a:xfrm>
            <a:off x="16562357" y="6554390"/>
            <a:ext cx="1692274" cy="153888"/>
          </a:xfrm>
        </p:spPr>
        <p:txBody>
          <a:bodyPr/>
          <a:lstStyle/>
          <a:p>
            <a:pPr>
              <a:spcAft>
                <a:spcPts val="600"/>
              </a:spcAft>
            </a:pPr>
            <a:fld id="{DBA1B0FB-D917-4C8C-928F-313BD683BF39}" type="slidenum">
              <a:rPr lang="en-US" smtClean="0"/>
              <a:pPr>
                <a:spcAft>
                  <a:spcPts val="600"/>
                </a:spcAft>
              </a:pPr>
              <a:t>5</a:t>
            </a:fld>
            <a:endParaRPr lang="en-US"/>
          </a:p>
        </p:txBody>
      </p:sp>
    </p:spTree>
    <p:extLst>
      <p:ext uri="{BB962C8B-B14F-4D97-AF65-F5344CB8AC3E}">
        <p14:creationId xmlns:p14="http://schemas.microsoft.com/office/powerpoint/2010/main" val="2553624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4968D-AF1F-78C4-E29E-6AEE18352C9D}"/>
              </a:ext>
            </a:extLst>
          </p:cNvPr>
          <p:cNvSpPr>
            <a:spLocks noGrp="1"/>
          </p:cNvSpPr>
          <p:nvPr>
            <p:ph type="title"/>
          </p:nvPr>
        </p:nvSpPr>
        <p:spPr/>
        <p:txBody>
          <a:bodyPr/>
          <a:lstStyle/>
          <a:p>
            <a:r>
              <a:rPr lang="en-US" dirty="0"/>
              <a:t>Implementation and Feasibility</a:t>
            </a:r>
          </a:p>
        </p:txBody>
      </p:sp>
      <p:sp>
        <p:nvSpPr>
          <p:cNvPr id="3" name="Text Placeholder 2">
            <a:extLst>
              <a:ext uri="{FF2B5EF4-FFF2-40B4-BE49-F238E27FC236}">
                <a16:creationId xmlns:a16="http://schemas.microsoft.com/office/drawing/2014/main" id="{E91DC875-48FD-ACD0-5394-2EC9A840E380}"/>
              </a:ext>
            </a:extLst>
          </p:cNvPr>
          <p:cNvSpPr>
            <a:spLocks noGrp="1"/>
          </p:cNvSpPr>
          <p:nvPr>
            <p:ph type="body" idx="1"/>
          </p:nvPr>
        </p:nvSpPr>
        <p:spPr>
          <a:xfrm>
            <a:off x="543587" y="1345921"/>
            <a:ext cx="3563936" cy="535354"/>
          </a:xfrm>
        </p:spPr>
        <p:txBody>
          <a:bodyPr/>
          <a:lstStyle/>
          <a:p>
            <a:r>
              <a:rPr lang="en-US" dirty="0"/>
              <a:t>Fukushima Disaster</a:t>
            </a:r>
          </a:p>
        </p:txBody>
      </p:sp>
      <p:sp>
        <p:nvSpPr>
          <p:cNvPr id="5" name="Text Placeholder 4">
            <a:extLst>
              <a:ext uri="{FF2B5EF4-FFF2-40B4-BE49-F238E27FC236}">
                <a16:creationId xmlns:a16="http://schemas.microsoft.com/office/drawing/2014/main" id="{E8269D63-7DA4-8926-0B91-19473E491440}"/>
              </a:ext>
            </a:extLst>
          </p:cNvPr>
          <p:cNvSpPr>
            <a:spLocks noGrp="1"/>
          </p:cNvSpPr>
          <p:nvPr>
            <p:ph type="body" sz="quarter" idx="13"/>
          </p:nvPr>
        </p:nvSpPr>
        <p:spPr>
          <a:xfrm>
            <a:off x="4341572" y="1731375"/>
            <a:ext cx="6564115" cy="535354"/>
          </a:xfrm>
        </p:spPr>
        <p:txBody>
          <a:bodyPr/>
          <a:lstStyle/>
          <a:p>
            <a:r>
              <a:rPr lang="en-US" dirty="0"/>
              <a:t>Housing Sites along North American Pacific Coastline</a:t>
            </a:r>
          </a:p>
        </p:txBody>
      </p:sp>
      <p:pic>
        <p:nvPicPr>
          <p:cNvPr id="17" name="Content Placeholder 16">
            <a:extLst>
              <a:ext uri="{FF2B5EF4-FFF2-40B4-BE49-F238E27FC236}">
                <a16:creationId xmlns:a16="http://schemas.microsoft.com/office/drawing/2014/main" id="{11FE9A85-C4F5-E6EE-A760-C9A6A743A9FD}"/>
              </a:ext>
            </a:extLst>
          </p:cNvPr>
          <p:cNvPicPr>
            <a:picLocks noGrp="1" noChangeAspect="1"/>
          </p:cNvPicPr>
          <p:nvPr>
            <p:ph sz="quarter" idx="14"/>
          </p:nvPr>
        </p:nvPicPr>
        <p:blipFill>
          <a:blip r:embed="rId2"/>
          <a:stretch>
            <a:fillRect/>
          </a:stretch>
        </p:blipFill>
        <p:spPr>
          <a:xfrm>
            <a:off x="4341572" y="2365668"/>
            <a:ext cx="6564116" cy="3657150"/>
          </a:xfrm>
          <a:prstGeom prst="rect">
            <a:avLst/>
          </a:prstGeom>
        </p:spPr>
      </p:pic>
      <p:sp>
        <p:nvSpPr>
          <p:cNvPr id="11" name="Slide Number Placeholder 10">
            <a:extLst>
              <a:ext uri="{FF2B5EF4-FFF2-40B4-BE49-F238E27FC236}">
                <a16:creationId xmlns:a16="http://schemas.microsoft.com/office/drawing/2014/main" id="{92479BCC-48CF-D947-EC3E-BA950577E0EA}"/>
              </a:ext>
            </a:extLst>
          </p:cNvPr>
          <p:cNvSpPr>
            <a:spLocks noGrp="1"/>
          </p:cNvSpPr>
          <p:nvPr>
            <p:ph type="sldNum" sz="quarter" idx="12"/>
          </p:nvPr>
        </p:nvSpPr>
        <p:spPr/>
        <p:txBody>
          <a:bodyPr/>
          <a:lstStyle/>
          <a:p>
            <a:fld id="{DBA1B0FB-D917-4C8C-928F-313BD683BF39}" type="slidenum">
              <a:rPr lang="en-US" smtClean="0"/>
              <a:t>6</a:t>
            </a:fld>
            <a:endParaRPr lang="en-US"/>
          </a:p>
        </p:txBody>
      </p:sp>
      <p:pic>
        <p:nvPicPr>
          <p:cNvPr id="16" name="Content Placeholder 15" descr="Map&#10;&#10;Description automatically generated">
            <a:extLst>
              <a:ext uri="{FF2B5EF4-FFF2-40B4-BE49-F238E27FC236}">
                <a16:creationId xmlns:a16="http://schemas.microsoft.com/office/drawing/2014/main" id="{EE570880-BD4B-F676-461C-A8FCA0895D53}"/>
              </a:ext>
            </a:extLst>
          </p:cNvPr>
          <p:cNvPicPr>
            <a:picLocks noGrp="1" noChangeAspect="1"/>
          </p:cNvPicPr>
          <p:nvPr>
            <p:ph sz="half" idx="2"/>
          </p:nvPr>
        </p:nvPicPr>
        <p:blipFill>
          <a:blip r:embed="rId3"/>
          <a:stretch>
            <a:fillRect/>
          </a:stretch>
        </p:blipFill>
        <p:spPr>
          <a:xfrm>
            <a:off x="550862" y="2266729"/>
            <a:ext cx="2898452" cy="4097357"/>
          </a:xfrm>
        </p:spPr>
      </p:pic>
    </p:spTree>
    <p:extLst>
      <p:ext uri="{BB962C8B-B14F-4D97-AF65-F5344CB8AC3E}">
        <p14:creationId xmlns:p14="http://schemas.microsoft.com/office/powerpoint/2010/main" val="2686964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Links</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221412" cy="1563688"/>
          </a:xfrm>
        </p:spPr>
        <p:txBody>
          <a:bodyPr>
            <a:normAutofit/>
          </a:bodyPr>
          <a:lstStyle/>
          <a:p>
            <a:pPr>
              <a:lnSpc>
                <a:spcPct val="100000"/>
              </a:lnSpc>
              <a:spcAft>
                <a:spcPts val="0"/>
              </a:spcAft>
            </a:pPr>
            <a:r>
              <a:rPr lang="en-US" sz="1200" dirty="0">
                <a:hlinkClick r:id="rId4"/>
              </a:rPr>
              <a:t>https://hakaimagazine.com/features/secret-history-bioluminescence/</a:t>
            </a:r>
            <a:endParaRPr lang="en-US" sz="1200" dirty="0"/>
          </a:p>
          <a:p>
            <a:pPr>
              <a:lnSpc>
                <a:spcPct val="100000"/>
              </a:lnSpc>
              <a:spcAft>
                <a:spcPts val="0"/>
              </a:spcAft>
            </a:pPr>
            <a:r>
              <a:rPr lang="en-US" sz="1200" dirty="0">
                <a:hlinkClick r:id="rId5"/>
              </a:rPr>
              <a:t>https://www.bgs.ac.uk/discovering-geology/fossils-and-geological-time/ostracods/</a:t>
            </a:r>
            <a:endParaRPr lang="en-US" sz="1200" dirty="0"/>
          </a:p>
          <a:p>
            <a:pPr>
              <a:lnSpc>
                <a:spcPct val="100000"/>
              </a:lnSpc>
              <a:spcAft>
                <a:spcPts val="0"/>
              </a:spcAft>
            </a:pPr>
            <a:r>
              <a:rPr lang="en-US" sz="1200" dirty="0">
                <a:hlinkClick r:id="rId6"/>
              </a:rPr>
              <a:t>https://ocean.si.edu/ocean-life/invertebrates/you-light-my-world#:~:text=Luminescent%20ostracods%20can%20use%20light,spotted%20by%20their%20own%20predators</a:t>
            </a:r>
            <a:r>
              <a:rPr lang="en-US" sz="1200" dirty="0"/>
              <a:t>.</a:t>
            </a:r>
          </a:p>
          <a:p>
            <a:pPr>
              <a:lnSpc>
                <a:spcPct val="100000"/>
              </a:lnSpc>
              <a:spcAft>
                <a:spcPts val="0"/>
              </a:spcAft>
            </a:pPr>
            <a:endParaRPr lang="en-US" sz="1200" dirty="0"/>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7</a:t>
            </a:fld>
            <a:endParaRPr lang="en-US"/>
          </a:p>
        </p:txBody>
      </p:sp>
    </p:spTree>
    <p:extLst>
      <p:ext uri="{BB962C8B-B14F-4D97-AF65-F5344CB8AC3E}">
        <p14:creationId xmlns:p14="http://schemas.microsoft.com/office/powerpoint/2010/main" val="3521561301"/>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{15779AF7-257F-4718-BD33-15C0429E5A9D}tf33713516_win32</Template>
  <TotalTime>139</TotalTime>
  <Words>254</Words>
  <Application>Microsoft Office PowerPoint</Application>
  <PresentationFormat>Widescreen</PresentationFormat>
  <Paragraphs>30</Paragraphs>
  <Slides>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Gill Sans MT</vt:lpstr>
      <vt:lpstr>Walbaum Display</vt:lpstr>
      <vt:lpstr>3DFloatVTI</vt:lpstr>
      <vt:lpstr>Speculative Biodesign 1: Bioluminescence</vt:lpstr>
      <vt:lpstr>Ostracods as Radioactivity Monitors</vt:lpstr>
      <vt:lpstr>Design Statement</vt:lpstr>
      <vt:lpstr>Ostracods!</vt:lpstr>
      <vt:lpstr>Radioactive Indicators Visualization</vt:lpstr>
      <vt:lpstr>Implementation and Feasibility</vt:lpstr>
      <vt:lpstr>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Speculative Biodesign 1: Bioluminescence</dc:title>
  <dc:creator>Sam Walinsky</dc:creator>
  <cp:lastModifiedBy>Sam Walinsky</cp:lastModifiedBy>
  <cp:revision>17</cp:revision>
  <dcterms:created xsi:type="dcterms:W3CDTF">2022-05-02T13:53:25Z</dcterms:created>
  <dcterms:modified xsi:type="dcterms:W3CDTF">2022-05-02T16:44:51Z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